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7/20/2017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Relacje 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Marcin Wojnowski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059386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Dziękuję </a:t>
            </a:r>
            <a:r>
              <a:rPr lang="pl-PL" dirty="0" smtClean="0">
                <a:sym typeface="Wingdings" panose="05000000000000000000" pitchFamily="2" charset="2"/>
              </a:rPr>
              <a:t>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33488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Baza danych</a:t>
            </a:r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0039962"/>
              </p:ext>
            </p:extLst>
          </p:nvPr>
        </p:nvGraphicFramePr>
        <p:xfrm>
          <a:off x="2056939" y="2174393"/>
          <a:ext cx="8128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343351919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426198468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105789418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22274515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8283925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Nazwisko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Imię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Miasto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Przedmiot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Telefon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83671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Wonak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Konrad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Kraków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Matematyka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765432234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37436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Agaś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Paulina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Dęblin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Fizyka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897654321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7746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Kopeć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Artur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Kraków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Historia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765543212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30286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Mać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Iwona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Lublin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Matematyka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876567432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18623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Lis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Konrad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Warszawa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Biologia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676543456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13243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Kownas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Alicja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Kraków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Matematyka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765654321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4325953"/>
                  </a:ext>
                </a:extLst>
              </a:tr>
            </a:tbl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2128058" y="5104015"/>
            <a:ext cx="4596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Rozważmy następującą bazę danych nauczycieli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237054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1319301" y="330693"/>
            <a:ext cx="9603275" cy="1049235"/>
          </a:xfrm>
        </p:spPr>
        <p:txBody>
          <a:bodyPr/>
          <a:lstStyle/>
          <a:p>
            <a:r>
              <a:rPr lang="pl-PL" dirty="0" smtClean="0"/>
              <a:t>Baza danych</a:t>
            </a:r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931277"/>
              </p:ext>
            </p:extLst>
          </p:nvPr>
        </p:nvGraphicFramePr>
        <p:xfrm>
          <a:off x="2056939" y="2174393"/>
          <a:ext cx="8128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343351919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426198468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105789418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22274515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8283925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Nazwisko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Imię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Miasto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Przedmiot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Telefon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83671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Wonak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Konrad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rgbClr val="00B050"/>
                          </a:solidFill>
                        </a:rPr>
                        <a:t>Kraków</a:t>
                      </a:r>
                      <a:endParaRPr lang="pl-PL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rgbClr val="FF0000"/>
                          </a:solidFill>
                        </a:rPr>
                        <a:t>Matematyka</a:t>
                      </a:r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765432234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37436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Agaś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Paulina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Dęblin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Fizyka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897654321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7746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Kopeć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Artur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rgbClr val="00B050"/>
                          </a:solidFill>
                        </a:rPr>
                        <a:t>Kraków</a:t>
                      </a:r>
                      <a:endParaRPr lang="pl-PL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Historia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765543212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30286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Mać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Iwona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Lublin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rgbClr val="FF0000"/>
                          </a:solidFill>
                        </a:rPr>
                        <a:t>Matematyka</a:t>
                      </a:r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876567432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18623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Lis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Konrad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Warszawa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Biologia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676543456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13243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Kownas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Alicja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rgbClr val="00B050"/>
                          </a:solidFill>
                        </a:rPr>
                        <a:t>Kraków</a:t>
                      </a:r>
                      <a:endParaRPr lang="pl-PL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rgbClr val="FF0000"/>
                          </a:solidFill>
                        </a:rPr>
                        <a:t>Matematyka</a:t>
                      </a:r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765654321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4325953"/>
                  </a:ext>
                </a:extLst>
              </a:tr>
            </a:tbl>
          </a:graphicData>
        </a:graphic>
      </p:graphicFrame>
      <p:sp>
        <p:nvSpPr>
          <p:cNvPr id="2" name="pole tekstowe 1"/>
          <p:cNvSpPr txBox="1"/>
          <p:nvPr/>
        </p:nvSpPr>
        <p:spPr>
          <a:xfrm>
            <a:off x="2056939" y="5095702"/>
            <a:ext cx="812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Zwróć uwagę, że pola Miasto oraz Przedmiot mogą się powtarzać.</a:t>
            </a:r>
          </a:p>
          <a:p>
            <a:r>
              <a:rPr lang="pl-PL" dirty="0" smtClean="0"/>
              <a:t>Umieszczenie tych danych w jednej tabeli powoduje wzrost objętości bazy danych i naraża użytkownika na popełnienie pomyłki.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961021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6070961"/>
              </p:ext>
            </p:extLst>
          </p:nvPr>
        </p:nvGraphicFramePr>
        <p:xfrm>
          <a:off x="826655" y="1961342"/>
          <a:ext cx="7228377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629">
                  <a:extLst>
                    <a:ext uri="{9D8B030D-6E8A-4147-A177-3AD203B41FA5}">
                      <a16:colId xmlns:a16="http://schemas.microsoft.com/office/drawing/2014/main" val="484530960"/>
                    </a:ext>
                  </a:extLst>
                </a:gridCol>
                <a:gridCol w="1241647">
                  <a:extLst>
                    <a:ext uri="{9D8B030D-6E8A-4147-A177-3AD203B41FA5}">
                      <a16:colId xmlns:a16="http://schemas.microsoft.com/office/drawing/2014/main" val="3433519192"/>
                    </a:ext>
                  </a:extLst>
                </a:gridCol>
                <a:gridCol w="968438">
                  <a:extLst>
                    <a:ext uri="{9D8B030D-6E8A-4147-A177-3AD203B41FA5}">
                      <a16:colId xmlns:a16="http://schemas.microsoft.com/office/drawing/2014/main" val="4261984683"/>
                    </a:ext>
                  </a:extLst>
                </a:gridCol>
                <a:gridCol w="1248009">
                  <a:extLst>
                    <a:ext uri="{9D8B030D-6E8A-4147-A177-3AD203B41FA5}">
                      <a16:colId xmlns:a16="http://schemas.microsoft.com/office/drawing/2014/main" val="3105789418"/>
                    </a:ext>
                  </a:extLst>
                </a:gridCol>
                <a:gridCol w="1770611">
                  <a:extLst>
                    <a:ext uri="{9D8B030D-6E8A-4147-A177-3AD203B41FA5}">
                      <a16:colId xmlns:a16="http://schemas.microsoft.com/office/drawing/2014/main" val="1222745154"/>
                    </a:ext>
                  </a:extLst>
                </a:gridCol>
                <a:gridCol w="1596043">
                  <a:extLst>
                    <a:ext uri="{9D8B030D-6E8A-4147-A177-3AD203B41FA5}">
                      <a16:colId xmlns:a16="http://schemas.microsoft.com/office/drawing/2014/main" val="38283925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Id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Nazwisko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Imię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Id Miasta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Id Przedmiotu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Telefon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83671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err="1" smtClean="0"/>
                        <a:t>Wonak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Konrad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rgbClr val="00B050"/>
                          </a:solidFill>
                        </a:rPr>
                        <a:t>I</a:t>
                      </a:r>
                      <a:endParaRPr lang="pl-PL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rgbClr val="FF0000"/>
                          </a:solidFill>
                        </a:rPr>
                        <a:t>Matematyka </a:t>
                      </a:r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765432234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37436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err="1" smtClean="0"/>
                        <a:t>Agaś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Paulina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Fizyka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897654321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7746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Kopeć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Artur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i="0" dirty="0" smtClean="0">
                          <a:solidFill>
                            <a:srgbClr val="00B050"/>
                          </a:solidFill>
                        </a:rPr>
                        <a:t>I</a:t>
                      </a:r>
                      <a:endParaRPr lang="pl-PL" i="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Historia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765543212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30286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Mać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Iwona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rgbClr val="FF0000"/>
                          </a:solidFill>
                        </a:rPr>
                        <a:t>Matematyka</a:t>
                      </a:r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876567432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18623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Lis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Konrad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Biologia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676543456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13243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err="1" smtClean="0"/>
                        <a:t>Kownas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Alicja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rgbClr val="00B050"/>
                          </a:solidFill>
                        </a:rPr>
                        <a:t> I</a:t>
                      </a:r>
                      <a:endParaRPr lang="pl-PL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rgbClr val="FF0000"/>
                          </a:solidFill>
                        </a:rPr>
                        <a:t>Matematyka</a:t>
                      </a:r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765654321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4325953"/>
                  </a:ext>
                </a:extLst>
              </a:tr>
            </a:tbl>
          </a:graphicData>
        </a:graphic>
      </p:graphicFrame>
      <p:sp>
        <p:nvSpPr>
          <p:cNvPr id="2" name="pole tekstowe 1"/>
          <p:cNvSpPr txBox="1"/>
          <p:nvPr/>
        </p:nvSpPr>
        <p:spPr>
          <a:xfrm>
            <a:off x="2056939" y="5095702"/>
            <a:ext cx="812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Dane powtarzające się umieszczamy w osobnych tabelach i łączymy je </a:t>
            </a:r>
            <a:r>
              <a:rPr lang="pl-PL" b="1" dirty="0" smtClean="0"/>
              <a:t>relacjami. </a:t>
            </a:r>
            <a:r>
              <a:rPr lang="pl-PL" b="1" dirty="0"/>
              <a:t> </a:t>
            </a:r>
            <a:r>
              <a:rPr lang="pl-PL" dirty="0" smtClean="0"/>
              <a:t>Zaczynamy od pola Miasto</a:t>
            </a:r>
            <a:endParaRPr lang="pl-PL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3102467"/>
              </p:ext>
            </p:extLst>
          </p:nvPr>
        </p:nvGraphicFramePr>
        <p:xfrm>
          <a:off x="8919558" y="2136370"/>
          <a:ext cx="3034146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3781">
                  <a:extLst>
                    <a:ext uri="{9D8B030D-6E8A-4147-A177-3AD203B41FA5}">
                      <a16:colId xmlns:a16="http://schemas.microsoft.com/office/drawing/2014/main" val="3388644845"/>
                    </a:ext>
                  </a:extLst>
                </a:gridCol>
                <a:gridCol w="1870365">
                  <a:extLst>
                    <a:ext uri="{9D8B030D-6E8A-4147-A177-3AD203B41FA5}">
                      <a16:colId xmlns:a16="http://schemas.microsoft.com/office/drawing/2014/main" val="2167648389"/>
                    </a:ext>
                  </a:extLst>
                </a:gridCol>
              </a:tblGrid>
              <a:tr h="218463">
                <a:tc>
                  <a:txBody>
                    <a:bodyPr/>
                    <a:lstStyle/>
                    <a:p>
                      <a:r>
                        <a:rPr lang="pl-PL" dirty="0" smtClean="0"/>
                        <a:t>I</a:t>
                      </a:r>
                      <a:r>
                        <a:rPr lang="pl-PL" baseline="0" dirty="0" smtClean="0"/>
                        <a:t>d Miasta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Miasto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20684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Kraków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7926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Dęblin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76233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Lublin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3475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Warszawa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0027578"/>
                  </a:ext>
                </a:extLst>
              </a:tr>
            </a:tbl>
          </a:graphicData>
        </a:graphic>
      </p:graphicFrame>
      <p:sp>
        <p:nvSpPr>
          <p:cNvPr id="7" name="Tytuł 3"/>
          <p:cNvSpPr>
            <a:spLocks noGrp="1"/>
          </p:cNvSpPr>
          <p:nvPr>
            <p:ph type="title"/>
          </p:nvPr>
        </p:nvSpPr>
        <p:spPr>
          <a:xfrm>
            <a:off x="1415720" y="532029"/>
            <a:ext cx="9603275" cy="1049235"/>
          </a:xfrm>
        </p:spPr>
        <p:txBody>
          <a:bodyPr/>
          <a:lstStyle/>
          <a:p>
            <a:r>
              <a:rPr lang="pl-PL" dirty="0" smtClean="0"/>
              <a:t>Baza danych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273558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539798"/>
              </p:ext>
            </p:extLst>
          </p:nvPr>
        </p:nvGraphicFramePr>
        <p:xfrm>
          <a:off x="539784" y="2050989"/>
          <a:ext cx="7228377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629">
                  <a:extLst>
                    <a:ext uri="{9D8B030D-6E8A-4147-A177-3AD203B41FA5}">
                      <a16:colId xmlns:a16="http://schemas.microsoft.com/office/drawing/2014/main" val="484530960"/>
                    </a:ext>
                  </a:extLst>
                </a:gridCol>
                <a:gridCol w="1241647">
                  <a:extLst>
                    <a:ext uri="{9D8B030D-6E8A-4147-A177-3AD203B41FA5}">
                      <a16:colId xmlns:a16="http://schemas.microsoft.com/office/drawing/2014/main" val="3433519192"/>
                    </a:ext>
                  </a:extLst>
                </a:gridCol>
                <a:gridCol w="968438">
                  <a:extLst>
                    <a:ext uri="{9D8B030D-6E8A-4147-A177-3AD203B41FA5}">
                      <a16:colId xmlns:a16="http://schemas.microsoft.com/office/drawing/2014/main" val="4261984683"/>
                    </a:ext>
                  </a:extLst>
                </a:gridCol>
                <a:gridCol w="1248009">
                  <a:extLst>
                    <a:ext uri="{9D8B030D-6E8A-4147-A177-3AD203B41FA5}">
                      <a16:colId xmlns:a16="http://schemas.microsoft.com/office/drawing/2014/main" val="3105789418"/>
                    </a:ext>
                  </a:extLst>
                </a:gridCol>
                <a:gridCol w="1770611">
                  <a:extLst>
                    <a:ext uri="{9D8B030D-6E8A-4147-A177-3AD203B41FA5}">
                      <a16:colId xmlns:a16="http://schemas.microsoft.com/office/drawing/2014/main" val="1222745154"/>
                    </a:ext>
                  </a:extLst>
                </a:gridCol>
                <a:gridCol w="1596043">
                  <a:extLst>
                    <a:ext uri="{9D8B030D-6E8A-4147-A177-3AD203B41FA5}">
                      <a16:colId xmlns:a16="http://schemas.microsoft.com/office/drawing/2014/main" val="38283925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Id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Nazwisko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Imię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Id Miasta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Id Przedmiotu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Telefon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83671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err="1" smtClean="0"/>
                        <a:t>Wonak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Konrad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rgbClr val="00B050"/>
                          </a:solidFill>
                        </a:rPr>
                        <a:t>I</a:t>
                      </a:r>
                      <a:endParaRPr lang="pl-PL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765432234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37436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err="1" smtClean="0"/>
                        <a:t>Agaś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Paulina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897654321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7746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Kopeć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Artur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i="0" dirty="0" smtClean="0">
                          <a:solidFill>
                            <a:srgbClr val="00B050"/>
                          </a:solidFill>
                        </a:rPr>
                        <a:t>I</a:t>
                      </a:r>
                      <a:endParaRPr lang="pl-PL" i="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765543212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30286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Mać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Iwona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876567432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18623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Lis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Konrad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676543456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13243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err="1" smtClean="0"/>
                        <a:t>Kownas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Alicja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rgbClr val="00B050"/>
                          </a:solidFill>
                        </a:rPr>
                        <a:t> I</a:t>
                      </a:r>
                      <a:endParaRPr lang="pl-PL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765654321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4325953"/>
                  </a:ext>
                </a:extLst>
              </a:tr>
            </a:tbl>
          </a:graphicData>
        </a:graphic>
      </p:graphicFrame>
      <p:sp>
        <p:nvSpPr>
          <p:cNvPr id="2" name="pole tekstowe 1"/>
          <p:cNvSpPr txBox="1"/>
          <p:nvPr/>
        </p:nvSpPr>
        <p:spPr>
          <a:xfrm>
            <a:off x="2056939" y="5095702"/>
            <a:ext cx="812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Tak samo robimy dla pola Przedmioty</a:t>
            </a:r>
            <a:endParaRPr lang="pl-PL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8471526"/>
              </p:ext>
            </p:extLst>
          </p:nvPr>
        </p:nvGraphicFramePr>
        <p:xfrm>
          <a:off x="8405283" y="2875742"/>
          <a:ext cx="3559312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9477">
                  <a:extLst>
                    <a:ext uri="{9D8B030D-6E8A-4147-A177-3AD203B41FA5}">
                      <a16:colId xmlns:a16="http://schemas.microsoft.com/office/drawing/2014/main" val="3388644845"/>
                    </a:ext>
                  </a:extLst>
                </a:gridCol>
                <a:gridCol w="1819835">
                  <a:extLst>
                    <a:ext uri="{9D8B030D-6E8A-4147-A177-3AD203B41FA5}">
                      <a16:colId xmlns:a16="http://schemas.microsoft.com/office/drawing/2014/main" val="2167648389"/>
                    </a:ext>
                  </a:extLst>
                </a:gridCol>
              </a:tblGrid>
              <a:tr h="218463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I</a:t>
                      </a:r>
                      <a:r>
                        <a:rPr lang="pl-PL" baseline="0" dirty="0" smtClean="0"/>
                        <a:t>d Przedmiotu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Przedmiot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20684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Matematyka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7926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Fizyka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76233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Historia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3475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Biologia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7899685"/>
                  </a:ext>
                </a:extLst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0295981"/>
              </p:ext>
            </p:extLst>
          </p:nvPr>
        </p:nvGraphicFramePr>
        <p:xfrm>
          <a:off x="8405283" y="201869"/>
          <a:ext cx="3034146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3781">
                  <a:extLst>
                    <a:ext uri="{9D8B030D-6E8A-4147-A177-3AD203B41FA5}">
                      <a16:colId xmlns:a16="http://schemas.microsoft.com/office/drawing/2014/main" val="3211996296"/>
                    </a:ext>
                  </a:extLst>
                </a:gridCol>
                <a:gridCol w="1870365">
                  <a:extLst>
                    <a:ext uri="{9D8B030D-6E8A-4147-A177-3AD203B41FA5}">
                      <a16:colId xmlns:a16="http://schemas.microsoft.com/office/drawing/2014/main" val="3570414893"/>
                    </a:ext>
                  </a:extLst>
                </a:gridCol>
              </a:tblGrid>
              <a:tr h="218463">
                <a:tc>
                  <a:txBody>
                    <a:bodyPr/>
                    <a:lstStyle/>
                    <a:p>
                      <a:r>
                        <a:rPr lang="pl-PL" dirty="0" smtClean="0"/>
                        <a:t>I</a:t>
                      </a:r>
                      <a:r>
                        <a:rPr lang="pl-PL" baseline="0" dirty="0" smtClean="0"/>
                        <a:t>d Miasta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Miasto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61405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Kraków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8262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Dęblin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34612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Lublin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60461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Warszawa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8738793"/>
                  </a:ext>
                </a:extLst>
              </a:tr>
            </a:tbl>
          </a:graphicData>
        </a:graphic>
      </p:graphicFrame>
      <p:sp>
        <p:nvSpPr>
          <p:cNvPr id="7" name="Tytuł 3"/>
          <p:cNvSpPr>
            <a:spLocks noGrp="1"/>
          </p:cNvSpPr>
          <p:nvPr>
            <p:ph type="title"/>
          </p:nvPr>
        </p:nvSpPr>
        <p:spPr>
          <a:xfrm>
            <a:off x="1048167" y="428001"/>
            <a:ext cx="9603275" cy="1049235"/>
          </a:xfrm>
        </p:spPr>
        <p:txBody>
          <a:bodyPr/>
          <a:lstStyle/>
          <a:p>
            <a:r>
              <a:rPr lang="pl-PL" dirty="0" smtClean="0"/>
              <a:t>Baza danych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589611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539798"/>
              </p:ext>
            </p:extLst>
          </p:nvPr>
        </p:nvGraphicFramePr>
        <p:xfrm>
          <a:off x="539784" y="2050989"/>
          <a:ext cx="7228377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629">
                  <a:extLst>
                    <a:ext uri="{9D8B030D-6E8A-4147-A177-3AD203B41FA5}">
                      <a16:colId xmlns:a16="http://schemas.microsoft.com/office/drawing/2014/main" val="484530960"/>
                    </a:ext>
                  </a:extLst>
                </a:gridCol>
                <a:gridCol w="1241647">
                  <a:extLst>
                    <a:ext uri="{9D8B030D-6E8A-4147-A177-3AD203B41FA5}">
                      <a16:colId xmlns:a16="http://schemas.microsoft.com/office/drawing/2014/main" val="3433519192"/>
                    </a:ext>
                  </a:extLst>
                </a:gridCol>
                <a:gridCol w="968438">
                  <a:extLst>
                    <a:ext uri="{9D8B030D-6E8A-4147-A177-3AD203B41FA5}">
                      <a16:colId xmlns:a16="http://schemas.microsoft.com/office/drawing/2014/main" val="4261984683"/>
                    </a:ext>
                  </a:extLst>
                </a:gridCol>
                <a:gridCol w="1248009">
                  <a:extLst>
                    <a:ext uri="{9D8B030D-6E8A-4147-A177-3AD203B41FA5}">
                      <a16:colId xmlns:a16="http://schemas.microsoft.com/office/drawing/2014/main" val="3105789418"/>
                    </a:ext>
                  </a:extLst>
                </a:gridCol>
                <a:gridCol w="1770611">
                  <a:extLst>
                    <a:ext uri="{9D8B030D-6E8A-4147-A177-3AD203B41FA5}">
                      <a16:colId xmlns:a16="http://schemas.microsoft.com/office/drawing/2014/main" val="1222745154"/>
                    </a:ext>
                  </a:extLst>
                </a:gridCol>
                <a:gridCol w="1596043">
                  <a:extLst>
                    <a:ext uri="{9D8B030D-6E8A-4147-A177-3AD203B41FA5}">
                      <a16:colId xmlns:a16="http://schemas.microsoft.com/office/drawing/2014/main" val="38283925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Id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Nazwisko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Imię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Id Miasta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Id Przedmiotu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Telefon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83671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err="1" smtClean="0"/>
                        <a:t>Wonak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Konrad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rgbClr val="00B050"/>
                          </a:solidFill>
                        </a:rPr>
                        <a:t>I</a:t>
                      </a:r>
                      <a:endParaRPr lang="pl-PL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765432234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37436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err="1" smtClean="0"/>
                        <a:t>Agaś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Paulina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897654321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7746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Kopeć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Artur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i="0" dirty="0" smtClean="0">
                          <a:solidFill>
                            <a:srgbClr val="00B050"/>
                          </a:solidFill>
                        </a:rPr>
                        <a:t>I</a:t>
                      </a:r>
                      <a:endParaRPr lang="pl-PL" i="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765543212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30286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Mać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Iwona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876567432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18623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Lis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Konrad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676543456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13243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err="1" smtClean="0"/>
                        <a:t>Kownas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Alicja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rgbClr val="00B050"/>
                          </a:solidFill>
                        </a:rPr>
                        <a:t> I</a:t>
                      </a:r>
                      <a:endParaRPr lang="pl-PL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765654321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4325953"/>
                  </a:ext>
                </a:extLst>
              </a:tr>
            </a:tbl>
          </a:graphicData>
        </a:graphic>
      </p:graphicFrame>
      <p:sp>
        <p:nvSpPr>
          <p:cNvPr id="2" name="pole tekstowe 1"/>
          <p:cNvSpPr txBox="1"/>
          <p:nvPr/>
        </p:nvSpPr>
        <p:spPr>
          <a:xfrm>
            <a:off x="846702" y="5102290"/>
            <a:ext cx="10771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Zauważ, że w polach głównej tabeli przechowujemy tylko numery rekordów z odpowiednich tabel słownikowych</a:t>
            </a:r>
            <a:endParaRPr lang="pl-PL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8471526"/>
              </p:ext>
            </p:extLst>
          </p:nvPr>
        </p:nvGraphicFramePr>
        <p:xfrm>
          <a:off x="8405283" y="2875742"/>
          <a:ext cx="3559312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9477">
                  <a:extLst>
                    <a:ext uri="{9D8B030D-6E8A-4147-A177-3AD203B41FA5}">
                      <a16:colId xmlns:a16="http://schemas.microsoft.com/office/drawing/2014/main" val="3388644845"/>
                    </a:ext>
                  </a:extLst>
                </a:gridCol>
                <a:gridCol w="1819835">
                  <a:extLst>
                    <a:ext uri="{9D8B030D-6E8A-4147-A177-3AD203B41FA5}">
                      <a16:colId xmlns:a16="http://schemas.microsoft.com/office/drawing/2014/main" val="2167648389"/>
                    </a:ext>
                  </a:extLst>
                </a:gridCol>
              </a:tblGrid>
              <a:tr h="218463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I</a:t>
                      </a:r>
                      <a:r>
                        <a:rPr lang="pl-PL" baseline="0" dirty="0" smtClean="0"/>
                        <a:t>d Przedmiotu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Przedmiot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20684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Matematyka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7926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Fizyka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76233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Historia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3475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Biologia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7899685"/>
                  </a:ext>
                </a:extLst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2075534"/>
              </p:ext>
            </p:extLst>
          </p:nvPr>
        </p:nvGraphicFramePr>
        <p:xfrm>
          <a:off x="8405283" y="201869"/>
          <a:ext cx="3034146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3781">
                  <a:extLst>
                    <a:ext uri="{9D8B030D-6E8A-4147-A177-3AD203B41FA5}">
                      <a16:colId xmlns:a16="http://schemas.microsoft.com/office/drawing/2014/main" val="3211996296"/>
                    </a:ext>
                  </a:extLst>
                </a:gridCol>
                <a:gridCol w="1870365">
                  <a:extLst>
                    <a:ext uri="{9D8B030D-6E8A-4147-A177-3AD203B41FA5}">
                      <a16:colId xmlns:a16="http://schemas.microsoft.com/office/drawing/2014/main" val="3570414893"/>
                    </a:ext>
                  </a:extLst>
                </a:gridCol>
              </a:tblGrid>
              <a:tr h="218463">
                <a:tc>
                  <a:txBody>
                    <a:bodyPr/>
                    <a:lstStyle/>
                    <a:p>
                      <a:r>
                        <a:rPr lang="pl-PL" dirty="0" smtClean="0"/>
                        <a:t>I</a:t>
                      </a:r>
                      <a:r>
                        <a:rPr lang="pl-PL" baseline="0" dirty="0" smtClean="0"/>
                        <a:t>d Miasta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Miasto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61405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pl-PL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Kraków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8262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Dęblin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34612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Lublin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60461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Warszawa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8738793"/>
                  </a:ext>
                </a:extLst>
              </a:tr>
            </a:tbl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923365" y="5638800"/>
            <a:ext cx="1051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W ten sposób unikamy powtarzania informacji raz wprowadzonych w słowniku i zmniejszamy ryzyko pomyłki</a:t>
            </a:r>
            <a:endParaRPr lang="pl-PL" dirty="0"/>
          </a:p>
        </p:txBody>
      </p:sp>
      <p:sp>
        <p:nvSpPr>
          <p:cNvPr id="7" name="Tytuł 3"/>
          <p:cNvSpPr>
            <a:spLocks noGrp="1"/>
          </p:cNvSpPr>
          <p:nvPr>
            <p:ph type="title"/>
          </p:nvPr>
        </p:nvSpPr>
        <p:spPr>
          <a:xfrm>
            <a:off x="1263320" y="393548"/>
            <a:ext cx="9603275" cy="1049235"/>
          </a:xfrm>
        </p:spPr>
        <p:txBody>
          <a:bodyPr/>
          <a:lstStyle/>
          <a:p>
            <a:r>
              <a:rPr lang="pl-PL" dirty="0" smtClean="0"/>
              <a:t>Baza danych</a:t>
            </a:r>
            <a:endParaRPr lang="pl-PL" dirty="0"/>
          </a:p>
        </p:txBody>
      </p:sp>
      <p:cxnSp>
        <p:nvCxnSpPr>
          <p:cNvPr id="9" name="Łącznik prosty ze strzałką 8"/>
          <p:cNvCxnSpPr/>
          <p:nvPr/>
        </p:nvCxnSpPr>
        <p:spPr>
          <a:xfrm flipV="1">
            <a:off x="4098175" y="781396"/>
            <a:ext cx="4721629" cy="18371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/>
          <p:nvPr/>
        </p:nvCxnSpPr>
        <p:spPr>
          <a:xfrm flipV="1">
            <a:off x="4009506" y="1112090"/>
            <a:ext cx="4721629" cy="18371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 flipV="1">
            <a:off x="4009506" y="828330"/>
            <a:ext cx="4898967" cy="25583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ze strzałką 12"/>
          <p:cNvCxnSpPr/>
          <p:nvPr/>
        </p:nvCxnSpPr>
        <p:spPr>
          <a:xfrm flipV="1">
            <a:off x="4025593" y="1489717"/>
            <a:ext cx="4794211" cy="22126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/>
          <p:cNvCxnSpPr/>
          <p:nvPr/>
        </p:nvCxnSpPr>
        <p:spPr>
          <a:xfrm flipV="1">
            <a:off x="4025593" y="1927663"/>
            <a:ext cx="4866793" cy="21588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ze strzałką 16"/>
          <p:cNvCxnSpPr/>
          <p:nvPr/>
        </p:nvCxnSpPr>
        <p:spPr>
          <a:xfrm flipV="1">
            <a:off x="4003426" y="874146"/>
            <a:ext cx="5007570" cy="35590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2070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539798"/>
              </p:ext>
            </p:extLst>
          </p:nvPr>
        </p:nvGraphicFramePr>
        <p:xfrm>
          <a:off x="539784" y="2050989"/>
          <a:ext cx="7228377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629">
                  <a:extLst>
                    <a:ext uri="{9D8B030D-6E8A-4147-A177-3AD203B41FA5}">
                      <a16:colId xmlns:a16="http://schemas.microsoft.com/office/drawing/2014/main" val="484530960"/>
                    </a:ext>
                  </a:extLst>
                </a:gridCol>
                <a:gridCol w="1241647">
                  <a:extLst>
                    <a:ext uri="{9D8B030D-6E8A-4147-A177-3AD203B41FA5}">
                      <a16:colId xmlns:a16="http://schemas.microsoft.com/office/drawing/2014/main" val="3433519192"/>
                    </a:ext>
                  </a:extLst>
                </a:gridCol>
                <a:gridCol w="968438">
                  <a:extLst>
                    <a:ext uri="{9D8B030D-6E8A-4147-A177-3AD203B41FA5}">
                      <a16:colId xmlns:a16="http://schemas.microsoft.com/office/drawing/2014/main" val="4261984683"/>
                    </a:ext>
                  </a:extLst>
                </a:gridCol>
                <a:gridCol w="1248009">
                  <a:extLst>
                    <a:ext uri="{9D8B030D-6E8A-4147-A177-3AD203B41FA5}">
                      <a16:colId xmlns:a16="http://schemas.microsoft.com/office/drawing/2014/main" val="3105789418"/>
                    </a:ext>
                  </a:extLst>
                </a:gridCol>
                <a:gridCol w="1770611">
                  <a:extLst>
                    <a:ext uri="{9D8B030D-6E8A-4147-A177-3AD203B41FA5}">
                      <a16:colId xmlns:a16="http://schemas.microsoft.com/office/drawing/2014/main" val="1222745154"/>
                    </a:ext>
                  </a:extLst>
                </a:gridCol>
                <a:gridCol w="1596043">
                  <a:extLst>
                    <a:ext uri="{9D8B030D-6E8A-4147-A177-3AD203B41FA5}">
                      <a16:colId xmlns:a16="http://schemas.microsoft.com/office/drawing/2014/main" val="38283925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Id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Nazwisko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Imię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Id Miasta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Id Przedmiotu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Telefon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83671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err="1" smtClean="0"/>
                        <a:t>Wonak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Konrad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rgbClr val="00B050"/>
                          </a:solidFill>
                        </a:rPr>
                        <a:t>I</a:t>
                      </a:r>
                      <a:endParaRPr lang="pl-PL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765432234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37436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err="1" smtClean="0"/>
                        <a:t>Agaś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Paulina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897654321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7746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Kopeć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Artur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i="0" dirty="0" smtClean="0">
                          <a:solidFill>
                            <a:srgbClr val="00B050"/>
                          </a:solidFill>
                        </a:rPr>
                        <a:t>I</a:t>
                      </a:r>
                      <a:endParaRPr lang="pl-PL" i="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765543212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30286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Mać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Iwona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876567432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18623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Lis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Konrad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676543456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13243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err="1" smtClean="0"/>
                        <a:t>Kownas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Alicja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rgbClr val="00B050"/>
                          </a:solidFill>
                        </a:rPr>
                        <a:t> I</a:t>
                      </a:r>
                      <a:endParaRPr lang="pl-PL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765654321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4325953"/>
                  </a:ext>
                </a:extLst>
              </a:tr>
            </a:tbl>
          </a:graphicData>
        </a:graphic>
      </p:graphicFrame>
      <p:sp>
        <p:nvSpPr>
          <p:cNvPr id="2" name="pole tekstowe 1"/>
          <p:cNvSpPr txBox="1"/>
          <p:nvPr/>
        </p:nvSpPr>
        <p:spPr>
          <a:xfrm>
            <a:off x="819808" y="5111255"/>
            <a:ext cx="107715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Zauważ że w głównej tabeli w polu </a:t>
            </a:r>
            <a:r>
              <a:rPr lang="pl-PL" b="1" dirty="0" smtClean="0">
                <a:solidFill>
                  <a:schemeClr val="bg1"/>
                </a:solidFill>
              </a:rPr>
              <a:t>Id Miasta </a:t>
            </a:r>
            <a:r>
              <a:rPr lang="pl-PL" dirty="0" smtClean="0"/>
              <a:t>mamy 3 powtórzenia id z tabeli Miasta. Zatem powiemy, że tabela Miasto jest w relacji (jeden do wielu) z tabelą główną.</a:t>
            </a:r>
            <a:endParaRPr lang="pl-PL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8471526"/>
              </p:ext>
            </p:extLst>
          </p:nvPr>
        </p:nvGraphicFramePr>
        <p:xfrm>
          <a:off x="8405283" y="2875742"/>
          <a:ext cx="3559312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9477">
                  <a:extLst>
                    <a:ext uri="{9D8B030D-6E8A-4147-A177-3AD203B41FA5}">
                      <a16:colId xmlns:a16="http://schemas.microsoft.com/office/drawing/2014/main" val="3388644845"/>
                    </a:ext>
                  </a:extLst>
                </a:gridCol>
                <a:gridCol w="1819835">
                  <a:extLst>
                    <a:ext uri="{9D8B030D-6E8A-4147-A177-3AD203B41FA5}">
                      <a16:colId xmlns:a16="http://schemas.microsoft.com/office/drawing/2014/main" val="2167648389"/>
                    </a:ext>
                  </a:extLst>
                </a:gridCol>
              </a:tblGrid>
              <a:tr h="218463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I</a:t>
                      </a:r>
                      <a:r>
                        <a:rPr lang="pl-PL" baseline="0" dirty="0" smtClean="0"/>
                        <a:t>d Przedmiotu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Przedmiot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20684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Matematyka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7926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Fizyka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76233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Historia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3475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Biologia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7899685"/>
                  </a:ext>
                </a:extLst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2075534"/>
              </p:ext>
            </p:extLst>
          </p:nvPr>
        </p:nvGraphicFramePr>
        <p:xfrm>
          <a:off x="8405283" y="201869"/>
          <a:ext cx="3034146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3781">
                  <a:extLst>
                    <a:ext uri="{9D8B030D-6E8A-4147-A177-3AD203B41FA5}">
                      <a16:colId xmlns:a16="http://schemas.microsoft.com/office/drawing/2014/main" val="3211996296"/>
                    </a:ext>
                  </a:extLst>
                </a:gridCol>
                <a:gridCol w="1870365">
                  <a:extLst>
                    <a:ext uri="{9D8B030D-6E8A-4147-A177-3AD203B41FA5}">
                      <a16:colId xmlns:a16="http://schemas.microsoft.com/office/drawing/2014/main" val="3570414893"/>
                    </a:ext>
                  </a:extLst>
                </a:gridCol>
              </a:tblGrid>
              <a:tr h="218463">
                <a:tc>
                  <a:txBody>
                    <a:bodyPr/>
                    <a:lstStyle/>
                    <a:p>
                      <a:r>
                        <a:rPr lang="pl-PL" dirty="0" smtClean="0"/>
                        <a:t>I</a:t>
                      </a:r>
                      <a:r>
                        <a:rPr lang="pl-PL" baseline="0" dirty="0" smtClean="0"/>
                        <a:t>d Miasta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Miasto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61405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pl-PL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Kraków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8262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Dęblin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34612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Lublin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60461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Warszawa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8738793"/>
                  </a:ext>
                </a:extLst>
              </a:tr>
            </a:tbl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923365" y="5638800"/>
            <a:ext cx="1051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Analogicznie powiemy, że tabela </a:t>
            </a:r>
            <a:r>
              <a:rPr lang="pl-PL" b="1" dirty="0" smtClean="0">
                <a:solidFill>
                  <a:schemeClr val="bg1"/>
                </a:solidFill>
              </a:rPr>
              <a:t>Przedmiot</a:t>
            </a:r>
            <a:r>
              <a:rPr lang="pl-PL" dirty="0" smtClean="0"/>
              <a:t> jest w relacji (jeden do wielu) z tabelą główną.</a:t>
            </a:r>
            <a:endParaRPr lang="pl-PL" dirty="0"/>
          </a:p>
        </p:txBody>
      </p:sp>
      <p:cxnSp>
        <p:nvCxnSpPr>
          <p:cNvPr id="8" name="Łącznik prosty ze strzałką 7"/>
          <p:cNvCxnSpPr/>
          <p:nvPr/>
        </p:nvCxnSpPr>
        <p:spPr>
          <a:xfrm flipV="1">
            <a:off x="3572843" y="4583711"/>
            <a:ext cx="152401" cy="5275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ytuł 3"/>
          <p:cNvSpPr>
            <a:spLocks noGrp="1"/>
          </p:cNvSpPr>
          <p:nvPr>
            <p:ph type="title"/>
          </p:nvPr>
        </p:nvSpPr>
        <p:spPr>
          <a:xfrm>
            <a:off x="1209532" y="494793"/>
            <a:ext cx="9603275" cy="1049235"/>
          </a:xfrm>
        </p:spPr>
        <p:txBody>
          <a:bodyPr/>
          <a:lstStyle/>
          <a:p>
            <a:r>
              <a:rPr lang="pl-PL" dirty="0" smtClean="0"/>
              <a:t>Baza danych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960361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Rodzaje relacji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69577" y="2015732"/>
            <a:ext cx="10185278" cy="3450613"/>
          </a:xfrm>
        </p:spPr>
        <p:txBody>
          <a:bodyPr/>
          <a:lstStyle/>
          <a:p>
            <a:r>
              <a:rPr lang="pl-PL" dirty="0" smtClean="0"/>
              <a:t>Typ „jeden do jednego” – jeden rekord danej tabeli jest powiązany z jednym rekordem innej.</a:t>
            </a:r>
          </a:p>
          <a:p>
            <a:r>
              <a:rPr lang="pl-PL" dirty="0" smtClean="0"/>
              <a:t>Typ „jeden do wielu” – jeden rekord danej tabeli jest powiązany z wieloma rekordami innej</a:t>
            </a:r>
          </a:p>
          <a:p>
            <a:r>
              <a:rPr lang="pl-PL" dirty="0" smtClean="0"/>
              <a:t>Typ „wiele do wielu” – wiele rekordów danej tabeli może być powiązany z wieloma rekordami innej. Możliwe jest to jednak wyłącznie przez utworzenie dodatkowej tabeli pośredniczącej. </a:t>
            </a:r>
            <a:r>
              <a:rPr lang="pl-PL" dirty="0"/>
              <a:t> </a:t>
            </a:r>
            <a:r>
              <a:rPr lang="pl-PL" dirty="0" smtClean="0"/>
              <a:t>Wtedy każda z danych tabel jest z nią połączona relacją „jeden do wielu”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342724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Przykład relacji (wiele do wielu)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9089" y="2026602"/>
            <a:ext cx="9168254" cy="3288889"/>
          </a:xfrm>
          <a:prstGeom prst="rect">
            <a:avLst/>
          </a:prstGeom>
        </p:spPr>
      </p:pic>
      <p:cxnSp>
        <p:nvCxnSpPr>
          <p:cNvPr id="6" name="Łącznik prosty ze strzałką 5"/>
          <p:cNvCxnSpPr/>
          <p:nvPr/>
        </p:nvCxnSpPr>
        <p:spPr>
          <a:xfrm flipH="1" flipV="1">
            <a:off x="6884894" y="4798056"/>
            <a:ext cx="259976" cy="690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ole tekstowe 6"/>
          <p:cNvSpPr txBox="1"/>
          <p:nvPr/>
        </p:nvSpPr>
        <p:spPr>
          <a:xfrm>
            <a:off x="6840071" y="5692588"/>
            <a:ext cx="2384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Tabelka pomocnicza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939036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TM10001114[[fn=Galeria]]</Template>
  <TotalTime>86</TotalTime>
  <Words>574</Words>
  <Application>Microsoft Office PowerPoint</Application>
  <PresentationFormat>Panoramiczny</PresentationFormat>
  <Paragraphs>332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4" baseType="lpstr">
      <vt:lpstr>Arial</vt:lpstr>
      <vt:lpstr>Gill Sans MT</vt:lpstr>
      <vt:lpstr>Wingdings</vt:lpstr>
      <vt:lpstr>Gallery</vt:lpstr>
      <vt:lpstr>Relacje </vt:lpstr>
      <vt:lpstr>Baza danych</vt:lpstr>
      <vt:lpstr>Baza danych</vt:lpstr>
      <vt:lpstr>Baza danych</vt:lpstr>
      <vt:lpstr>Baza danych</vt:lpstr>
      <vt:lpstr>Baza danych</vt:lpstr>
      <vt:lpstr>Baza danych</vt:lpstr>
      <vt:lpstr>Rodzaje relacji</vt:lpstr>
      <vt:lpstr>Przykład relacji (wiele do wielu)</vt:lpstr>
      <vt:lpstr>Dziękuję 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Relacje</dc:title>
  <dc:creator>marwoj77@outlook.com</dc:creator>
  <cp:lastModifiedBy>marwoj77@outlook.com</cp:lastModifiedBy>
  <cp:revision>17</cp:revision>
  <dcterms:created xsi:type="dcterms:W3CDTF">2017-07-19T15:56:57Z</dcterms:created>
  <dcterms:modified xsi:type="dcterms:W3CDTF">2017-07-20T09:23:50Z</dcterms:modified>
</cp:coreProperties>
</file>